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HK Grotesk Bold" charset="1" panose="00000800000000000000"/>
      <p:regular r:id="rId12"/>
    </p:embeddedFont>
    <p:embeddedFont>
      <p:font typeface="HK Grotesk Bold Italics" charset="1" panose="00000800000000000000"/>
      <p:regular r:id="rId13"/>
    </p:embeddedFont>
    <p:embeddedFont>
      <p:font typeface="Noto Serif" charset="1" panose="02020600060500020200"/>
      <p:regular r:id="rId14"/>
    </p:embeddedFont>
    <p:embeddedFont>
      <p:font typeface="Noto Serif Bold" charset="1" panose="02020800060500020200"/>
      <p:regular r:id="rId15"/>
    </p:embeddedFont>
    <p:embeddedFont>
      <p:font typeface="Noto Serif Italics" charset="1" panose="02020600060500090200"/>
      <p:regular r:id="rId16"/>
    </p:embeddedFont>
    <p:embeddedFont>
      <p:font typeface="Noto Serif Bold Italics" charset="1" panose="02020800060500090200"/>
      <p:regular r:id="rId17"/>
    </p:embeddedFont>
    <p:embeddedFont>
      <p:font typeface="Clear Sans Regular" charset="1" panose="020B0503030202020304"/>
      <p:regular r:id="rId18"/>
    </p:embeddedFont>
    <p:embeddedFont>
      <p:font typeface="Clear Sans Regular Bold" charset="1" panose="020B0603030202020304"/>
      <p:regular r:id="rId19"/>
    </p:embeddedFont>
    <p:embeddedFont>
      <p:font typeface="Clear Sans Regular Italics" charset="1" panose="020B0503030202090304"/>
      <p:regular r:id="rId20"/>
    </p:embeddedFont>
    <p:embeddedFont>
      <p:font typeface="Clear Sans Regular Bold Italics" charset="1" panose="020B0603030202090304"/>
      <p:regular r:id="rId21"/>
    </p:embeddedFont>
    <p:embeddedFont>
      <p:font typeface="Cormorant Garamond Bold" charset="1" panose="00000800000000000000"/>
      <p:regular r:id="rId22"/>
    </p:embeddedFont>
    <p:embeddedFont>
      <p:font typeface="Cormorant Garamond Bold Italics" charset="1" panose="00000800000000000000"/>
      <p:regular r:id="rId23"/>
    </p:embeddedFont>
    <p:embeddedFont>
      <p:font typeface="Muli Regular" charset="1" panose="00000500000000000000"/>
      <p:regular r:id="rId24"/>
    </p:embeddedFont>
    <p:embeddedFont>
      <p:font typeface="Muli Regular Bold" charset="1" panose="00000700000000000000"/>
      <p:regular r:id="rId25"/>
    </p:embeddedFont>
    <p:embeddedFont>
      <p:font typeface="Muli Regular Italics" charset="1" panose="00000500000000000000"/>
      <p:regular r:id="rId26"/>
    </p:embeddedFont>
    <p:embeddedFont>
      <p:font typeface="Muli Regular Bold Italics" charset="1" panose="00000700000000000000"/>
      <p:regular r:id="rId27"/>
    </p:embeddedFont>
    <p:embeddedFont>
      <p:font typeface="Muli Black" charset="1" panose="00000A00000000000000"/>
      <p:regular r:id="rId28"/>
    </p:embeddedFont>
    <p:embeddedFont>
      <p:font typeface="Muli Black Italics" charset="1" panose="00000A00000000000000"/>
      <p:regular r:id="rId29"/>
    </p:embeddedFont>
    <p:embeddedFont>
      <p:font typeface="Alice" charset="1" panose="00000500000000000000"/>
      <p:regular r:id="rId30"/>
    </p:embeddedFont>
    <p:embeddedFont>
      <p:font typeface="Alice Bold" charset="1" panose="00000500000000000000"/>
      <p:regular r:id="rId31"/>
    </p:embeddedFont>
    <p:embeddedFont>
      <p:font typeface="Alice Italics" charset="1" panose="00000500000000000000"/>
      <p:regular r:id="rId32"/>
    </p:embeddedFont>
    <p:embeddedFont>
      <p:font typeface="Alice Bold Italics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6.png" Type="http://schemas.openxmlformats.org/officeDocument/2006/relationships/image"/><Relationship Id="rId4" Target="../media/image87.svg" Type="http://schemas.openxmlformats.org/officeDocument/2006/relationships/image"/><Relationship Id="rId5" Target="../media/image88.png" Type="http://schemas.openxmlformats.org/officeDocument/2006/relationships/image"/><Relationship Id="rId6" Target="../media/image89.svg" Type="http://schemas.openxmlformats.org/officeDocument/2006/relationships/image"/><Relationship Id="rId7" Target="../media/image90.png" Type="http://schemas.openxmlformats.org/officeDocument/2006/relationships/image"/><Relationship Id="rId8" Target="../media/image9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2.png" Type="http://schemas.openxmlformats.org/officeDocument/2006/relationships/image"/><Relationship Id="rId4" Target="../media/image9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94.png" Type="http://schemas.openxmlformats.org/officeDocument/2006/relationships/image"/><Relationship Id="rId8" Target="../media/image9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jpeg" Type="http://schemas.openxmlformats.org/officeDocument/2006/relationships/image"/><Relationship Id="rId3" Target="../media/image9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7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7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17" Target="../media/image49.png" Type="http://schemas.openxmlformats.org/officeDocument/2006/relationships/image"/><Relationship Id="rId18" Target="../media/image50.png" Type="http://schemas.openxmlformats.org/officeDocument/2006/relationships/image"/><Relationship Id="rId19" Target="../media/image51.svg" Type="http://schemas.openxmlformats.org/officeDocument/2006/relationships/image"/><Relationship Id="rId2" Target="../media/image7.png" Type="http://schemas.openxmlformats.org/officeDocument/2006/relationships/image"/><Relationship Id="rId20" Target="../media/image52.png" Type="http://schemas.openxmlformats.org/officeDocument/2006/relationships/image"/><Relationship Id="rId21" Target="../media/image53.svg" Type="http://schemas.openxmlformats.org/officeDocument/2006/relationships/image"/><Relationship Id="rId22" Target="../media/image54.png" Type="http://schemas.openxmlformats.org/officeDocument/2006/relationships/image"/><Relationship Id="rId23" Target="../media/image55.svg" Type="http://schemas.openxmlformats.org/officeDocument/2006/relationships/image"/><Relationship Id="rId24" Target="../media/image56.png" Type="http://schemas.openxmlformats.org/officeDocument/2006/relationships/image"/><Relationship Id="rId25" Target="../media/image57.sv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15" Target="../media/image68.png" Type="http://schemas.openxmlformats.org/officeDocument/2006/relationships/image"/><Relationship Id="rId16" Target="../media/image69.svg" Type="http://schemas.openxmlformats.org/officeDocument/2006/relationships/image"/><Relationship Id="rId17" Target="../media/image70.png" Type="http://schemas.openxmlformats.org/officeDocument/2006/relationships/image"/><Relationship Id="rId18" Target="../media/image71.svg" Type="http://schemas.openxmlformats.org/officeDocument/2006/relationships/image"/><Relationship Id="rId2" Target="../media/image7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svg" Type="http://schemas.openxmlformats.org/officeDocument/2006/relationships/image"/><Relationship Id="rId2" Target="../media/image7.png" Type="http://schemas.openxmlformats.org/officeDocument/2006/relationships/image"/><Relationship Id="rId3" Target="../media/image72.png" Type="http://schemas.openxmlformats.org/officeDocument/2006/relationships/image"/><Relationship Id="rId4" Target="../media/image73.sv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76.png" Type="http://schemas.openxmlformats.org/officeDocument/2006/relationships/image"/><Relationship Id="rId8" Target="../media/image77.sv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FF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402321">
            <a:off x="10948126" y="7349235"/>
            <a:ext cx="959203" cy="14573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402321">
            <a:off x="12761080" y="7373049"/>
            <a:ext cx="959203" cy="14573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888704">
            <a:off x="13574033" y="7373049"/>
            <a:ext cx="959203" cy="14573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402321">
            <a:off x="11889596" y="7373049"/>
            <a:ext cx="959203" cy="14573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466993">
            <a:off x="15433348" y="7146740"/>
            <a:ext cx="959203" cy="14573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179088">
            <a:off x="15059564" y="7349235"/>
            <a:ext cx="959203" cy="14573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38216">
            <a:off x="14264425" y="7410154"/>
            <a:ext cx="959203" cy="145735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066993">
            <a:off x="15072117" y="1587875"/>
            <a:ext cx="959203" cy="145735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7544">
            <a:off x="13636398" y="1587875"/>
            <a:ext cx="959203" cy="14573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7544">
            <a:off x="12053397" y="1587875"/>
            <a:ext cx="959203" cy="145735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7544">
            <a:off x="12920277" y="1548809"/>
            <a:ext cx="959203" cy="145735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1649">
            <a:off x="11180902" y="1587875"/>
            <a:ext cx="959203" cy="145735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56867" y="1629007"/>
            <a:ext cx="959203" cy="145735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-773076"/>
            <a:ext cx="10959529" cy="11060076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>
            <a:off x="3724192" y="2397588"/>
            <a:ext cx="11973844" cy="5823927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082455">
            <a:off x="15535726" y="5794279"/>
            <a:ext cx="959203" cy="145735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082455">
            <a:off x="15433348" y="4226753"/>
            <a:ext cx="959203" cy="145735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68837">
            <a:off x="15433348" y="3388169"/>
            <a:ext cx="959203" cy="145735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082455">
            <a:off x="15433348" y="4941188"/>
            <a:ext cx="959203" cy="145735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87846">
            <a:off x="15404233" y="1859620"/>
            <a:ext cx="959203" cy="145735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718350">
            <a:off x="15446786" y="2748052"/>
            <a:ext cx="959203" cy="145735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433348" y="6593886"/>
            <a:ext cx="959203" cy="1457353"/>
          </a:xfrm>
          <a:prstGeom prst="rect">
            <a:avLst/>
          </a:prstGeom>
        </p:spPr>
      </p:pic>
      <p:sp>
        <p:nvSpPr>
          <p:cNvPr name="AutoShape 24" id="24"/>
          <p:cNvSpPr/>
          <p:nvPr/>
        </p:nvSpPr>
        <p:spPr>
          <a:xfrm rot="0">
            <a:off x="3953904" y="2205109"/>
            <a:ext cx="11959046" cy="583997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25" id="25"/>
          <p:cNvGrpSpPr/>
          <p:nvPr/>
        </p:nvGrpSpPr>
        <p:grpSpPr>
          <a:xfrm rot="0">
            <a:off x="3819576" y="2538584"/>
            <a:ext cx="10296425" cy="4734266"/>
            <a:chOff x="0" y="0"/>
            <a:chExt cx="13728566" cy="631235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257175"/>
              <a:ext cx="13728566" cy="4800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87"/>
                </a:lnSpc>
              </a:pPr>
              <a:r>
                <a:rPr lang="en-US" sz="13587">
                  <a:solidFill>
                    <a:srgbClr val="191818"/>
                  </a:solidFill>
                  <a:latin typeface="Cormorant Garamond Bold Bold"/>
                </a:rPr>
                <a:t>Grão</a:t>
              </a:r>
            </a:p>
            <a:p>
              <a:pPr algn="ctr">
                <a:lnSpc>
                  <a:spcPts val="13587"/>
                </a:lnSpc>
              </a:pPr>
              <a:r>
                <a:rPr lang="en-US" sz="13587">
                  <a:solidFill>
                    <a:srgbClr val="191818"/>
                  </a:solidFill>
                  <a:latin typeface="Cormorant Garamond Bold Bold"/>
                </a:rPr>
                <a:t>       </a:t>
              </a:r>
              <a:r>
                <a:rPr lang="en-US" sz="13587">
                  <a:solidFill>
                    <a:srgbClr val="7ED957"/>
                  </a:solidFill>
                  <a:latin typeface="Cormorant Garamond Bold Bold"/>
                </a:rPr>
                <a:t>Tech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5646560"/>
              <a:ext cx="13728566" cy="665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9"/>
                </a:lnSpc>
              </a:pPr>
              <a:r>
                <a:rPr lang="en-US" sz="3028">
                  <a:solidFill>
                    <a:srgbClr val="000000"/>
                  </a:solidFill>
                  <a:latin typeface="Oswald"/>
                </a:rPr>
                <a:t>            </a:t>
              </a:r>
              <a:r>
                <a:rPr lang="en-US" sz="3028">
                  <a:solidFill>
                    <a:srgbClr val="000000"/>
                  </a:solidFill>
                  <a:latin typeface="Oswald"/>
                </a:rPr>
                <a:t>Uma apresentação sobre Tecnologia, inovação e oportunidade</a:t>
              </a:r>
            </a:p>
          </p:txBody>
        </p:sp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46760" y="3047294"/>
            <a:ext cx="761936" cy="13388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686699" y="8823225"/>
            <a:ext cx="1822874" cy="182287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sp>
        <p:nvSpPr>
          <p:cNvPr name="AutoShape 4" id="4"/>
          <p:cNvSpPr/>
          <p:nvPr/>
        </p:nvSpPr>
        <p:spPr>
          <a:xfrm rot="0">
            <a:off x="3297824" y="2287505"/>
            <a:ext cx="2626543" cy="634461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5" id="5"/>
          <p:cNvSpPr/>
          <p:nvPr/>
        </p:nvSpPr>
        <p:spPr>
          <a:xfrm rot="0">
            <a:off x="3297824" y="2287505"/>
            <a:ext cx="2545347" cy="6256810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78903" y="287012"/>
            <a:ext cx="1382889" cy="138288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1924734" y="3520225"/>
            <a:ext cx="2529662" cy="920192"/>
            <a:chOff x="0" y="0"/>
            <a:chExt cx="3372883" cy="122692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3372883" cy="65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2"/>
                </a:lnSpc>
                <a:spcBef>
                  <a:spcPct val="0"/>
                </a:spcBef>
              </a:pPr>
              <a:r>
                <a:rPr lang="en-US" sz="3168">
                  <a:solidFill>
                    <a:srgbClr val="000000"/>
                  </a:solidFill>
                  <a:latin typeface="HK Grotesk Bold Bold"/>
                </a:rPr>
                <a:t>Alerta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05175"/>
              <a:ext cx="3372883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3446965"/>
            <a:ext cx="2524691" cy="55543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202748" y="221157"/>
            <a:ext cx="3882503" cy="144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8"/>
              </a:lnSpc>
            </a:pPr>
            <a:r>
              <a:rPr lang="en-US" sz="4437">
                <a:solidFill>
                  <a:srgbClr val="191818"/>
                </a:solidFill>
                <a:latin typeface="Noto Serif"/>
              </a:rPr>
              <a:t>Tabelas  </a:t>
            </a:r>
          </a:p>
          <a:p>
            <a:pPr>
              <a:lnSpc>
                <a:spcPts val="5768"/>
              </a:lnSpc>
            </a:pPr>
            <a:r>
              <a:rPr lang="en-US" sz="4437">
                <a:solidFill>
                  <a:srgbClr val="000000"/>
                </a:solidFill>
                <a:latin typeface="Noto Serif"/>
              </a:rPr>
              <a:t>MySQL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936839" y="1669902"/>
            <a:ext cx="1084269" cy="920192"/>
            <a:chOff x="0" y="0"/>
            <a:chExt cx="1445692" cy="122692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1445692" cy="65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2"/>
                </a:lnSpc>
                <a:spcBef>
                  <a:spcPct val="0"/>
                </a:spcBef>
              </a:pPr>
              <a:r>
                <a:rPr lang="en-US" sz="3168">
                  <a:solidFill>
                    <a:srgbClr val="000000"/>
                  </a:solidFill>
                  <a:latin typeface="HK Grotesk Bold Bold"/>
                </a:rPr>
                <a:t>User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05175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2842937"/>
            <a:ext cx="2524691" cy="55543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2287505"/>
            <a:ext cx="2524691" cy="55543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4002397"/>
            <a:ext cx="2524691" cy="55543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4557829"/>
            <a:ext cx="2524691" cy="55543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5113261"/>
            <a:ext cx="2524691" cy="55543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5668693"/>
            <a:ext cx="2524691" cy="55543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6224126"/>
            <a:ext cx="2524691" cy="55543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6779558"/>
            <a:ext cx="2524691" cy="55543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7334990"/>
            <a:ext cx="2524691" cy="55543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18479" y="7890422"/>
            <a:ext cx="2524691" cy="555432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6576290" y="3151972"/>
            <a:ext cx="1859104" cy="875974"/>
            <a:chOff x="0" y="0"/>
            <a:chExt cx="2478806" cy="116796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9050"/>
              <a:ext cx="2478806" cy="627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00"/>
                </a:lnSpc>
                <a:spcBef>
                  <a:spcPct val="0"/>
                </a:spcBef>
              </a:pPr>
              <a:r>
                <a:rPr lang="en-US" sz="3016">
                  <a:solidFill>
                    <a:srgbClr val="000000"/>
                  </a:solidFill>
                  <a:latin typeface="HK Grotesk Bold Bold"/>
                </a:rPr>
                <a:t>Sensor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50781"/>
              <a:ext cx="2478806" cy="329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5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91975" y="3333007"/>
            <a:ext cx="2529662" cy="920192"/>
            <a:chOff x="0" y="0"/>
            <a:chExt cx="3372883" cy="122692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19050"/>
              <a:ext cx="3372883" cy="65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2"/>
                </a:lnSpc>
                <a:spcBef>
                  <a:spcPct val="0"/>
                </a:spcBef>
              </a:pPr>
              <a:r>
                <a:rPr lang="en-US" sz="3168">
                  <a:solidFill>
                    <a:srgbClr val="000000"/>
                  </a:solidFill>
                  <a:latin typeface="HK Grotesk Bold Bold"/>
                </a:rPr>
                <a:t>Produto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905175"/>
              <a:ext cx="3372883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67183" y="3362337"/>
            <a:ext cx="480631" cy="458784"/>
          </a:xfrm>
          <a:prstGeom prst="rect">
            <a:avLst/>
          </a:prstGeom>
        </p:spPr>
      </p:pic>
      <p:sp>
        <p:nvSpPr>
          <p:cNvPr name="AutoShape 32" id="32"/>
          <p:cNvSpPr/>
          <p:nvPr/>
        </p:nvSpPr>
        <p:spPr>
          <a:xfrm rot="0">
            <a:off x="6096394" y="3713908"/>
            <a:ext cx="2618220" cy="422877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3" id="33"/>
          <p:cNvSpPr/>
          <p:nvPr/>
        </p:nvSpPr>
        <p:spPr>
          <a:xfrm rot="0">
            <a:off x="6022582" y="3672751"/>
            <a:ext cx="2598503" cy="4175161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96394" y="4857308"/>
            <a:ext cx="2524691" cy="555432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96394" y="4253280"/>
            <a:ext cx="2524691" cy="555432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96394" y="3697848"/>
            <a:ext cx="2524691" cy="555432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96394" y="5412740"/>
            <a:ext cx="2524691" cy="555432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6715" y="6013270"/>
            <a:ext cx="2564543" cy="564199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66715" y="7194383"/>
            <a:ext cx="2564543" cy="564199"/>
          </a:xfrm>
          <a:prstGeom prst="rect">
            <a:avLst/>
          </a:prstGeom>
        </p:spPr>
      </p:pic>
      <p:sp>
        <p:nvSpPr>
          <p:cNvPr name="AutoShape 40" id="40"/>
          <p:cNvSpPr/>
          <p:nvPr/>
        </p:nvSpPr>
        <p:spPr>
          <a:xfrm rot="0">
            <a:off x="11660446" y="4160609"/>
            <a:ext cx="2524691" cy="2957527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1" id="41"/>
          <p:cNvSpPr/>
          <p:nvPr/>
        </p:nvSpPr>
        <p:spPr>
          <a:xfrm rot="0">
            <a:off x="11619848" y="4082213"/>
            <a:ext cx="2524691" cy="2979865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09520" y="4704908"/>
            <a:ext cx="2524691" cy="555432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9848" y="4110640"/>
            <a:ext cx="2524691" cy="555432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30176" y="5260340"/>
            <a:ext cx="2524691" cy="555432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30176" y="5815772"/>
            <a:ext cx="2524691" cy="555432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60446" y="6385064"/>
            <a:ext cx="2473766" cy="544228"/>
          </a:xfrm>
          <a:prstGeom prst="rect">
            <a:avLst/>
          </a:prstGeom>
        </p:spPr>
      </p:pic>
      <p:sp>
        <p:nvSpPr>
          <p:cNvPr name="AutoShape 47" id="47"/>
          <p:cNvSpPr/>
          <p:nvPr/>
        </p:nvSpPr>
        <p:spPr>
          <a:xfrm rot="0">
            <a:off x="8882929" y="3980321"/>
            <a:ext cx="2605888" cy="3606296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8" id="48"/>
          <p:cNvSpPr/>
          <p:nvPr/>
        </p:nvSpPr>
        <p:spPr>
          <a:xfrm rot="0">
            <a:off x="8882929" y="3949909"/>
            <a:ext cx="2524691" cy="3562028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82929" y="4613772"/>
            <a:ext cx="2524691" cy="555432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82929" y="4058340"/>
            <a:ext cx="2524691" cy="555432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82929" y="5169204"/>
            <a:ext cx="2524691" cy="555432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 rot="0">
            <a:off x="4329223" y="2392256"/>
            <a:ext cx="1084269" cy="812714"/>
            <a:chOff x="0" y="0"/>
            <a:chExt cx="1445692" cy="1083619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ID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4018035" y="2911967"/>
            <a:ext cx="1084269" cy="812714"/>
            <a:chOff x="0" y="0"/>
            <a:chExt cx="1445692" cy="1083619"/>
          </a:xfrm>
        </p:grpSpPr>
        <p:sp>
          <p:nvSpPr>
            <p:cNvPr name="TextBox 56" id="56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NOME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3540209" y="3508066"/>
            <a:ext cx="2415418" cy="812714"/>
            <a:chOff x="0" y="0"/>
            <a:chExt cx="3220557" cy="1083619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-19050"/>
              <a:ext cx="3220557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SOBRENOME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0" y="761872"/>
              <a:ext cx="3220557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4205783" y="4071548"/>
            <a:ext cx="1084269" cy="812714"/>
            <a:chOff x="0" y="0"/>
            <a:chExt cx="1445692" cy="1083619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CPF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4205783" y="5191240"/>
            <a:ext cx="1084269" cy="25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</a:p>
        </p:txBody>
      </p:sp>
      <p:grpSp>
        <p:nvGrpSpPr>
          <p:cNvPr name="Group 65" id="65"/>
          <p:cNvGrpSpPr/>
          <p:nvPr/>
        </p:nvGrpSpPr>
        <p:grpSpPr>
          <a:xfrm rot="0">
            <a:off x="3695333" y="4631693"/>
            <a:ext cx="1626404" cy="812714"/>
            <a:chOff x="0" y="0"/>
            <a:chExt cx="2168538" cy="1083619"/>
          </a:xfrm>
        </p:grpSpPr>
        <p:sp>
          <p:nvSpPr>
            <p:cNvPr name="TextBox 66" id="66"/>
            <p:cNvSpPr txBox="true"/>
            <p:nvPr/>
          </p:nvSpPr>
          <p:spPr>
            <a:xfrm rot="0">
              <a:off x="0" y="-19050"/>
              <a:ext cx="2168538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TELEFONE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0" y="761872"/>
              <a:ext cx="2168538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4018035" y="5231665"/>
            <a:ext cx="1084269" cy="812714"/>
            <a:chOff x="0" y="0"/>
            <a:chExt cx="1445692" cy="1083619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EMAIL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3663649" y="5777057"/>
            <a:ext cx="2415418" cy="812714"/>
            <a:chOff x="0" y="0"/>
            <a:chExt cx="3220557" cy="1083619"/>
          </a:xfrm>
        </p:grpSpPr>
        <p:sp>
          <p:nvSpPr>
            <p:cNvPr name="TextBox 72" id="72"/>
            <p:cNvSpPr txBox="true"/>
            <p:nvPr/>
          </p:nvSpPr>
          <p:spPr>
            <a:xfrm rot="0">
              <a:off x="0" y="-19050"/>
              <a:ext cx="3220557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ENDERECO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0" y="761872"/>
              <a:ext cx="3220557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4174523" y="6318843"/>
            <a:ext cx="1084269" cy="812714"/>
            <a:chOff x="0" y="0"/>
            <a:chExt cx="1445692" cy="1083619"/>
          </a:xfrm>
        </p:grpSpPr>
        <p:sp>
          <p:nvSpPr>
            <p:cNvPr name="TextBox 75" id="75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CEP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3936839" y="6902018"/>
            <a:ext cx="1084269" cy="812714"/>
            <a:chOff x="0" y="0"/>
            <a:chExt cx="1445692" cy="1083619"/>
          </a:xfrm>
        </p:grpSpPr>
        <p:sp>
          <p:nvSpPr>
            <p:cNvPr name="TextBox 78" id="78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LOGIN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3934716" y="7465727"/>
            <a:ext cx="1084269" cy="812714"/>
            <a:chOff x="0" y="0"/>
            <a:chExt cx="1445692" cy="1083619"/>
          </a:xfrm>
        </p:grpSpPr>
        <p:sp>
          <p:nvSpPr>
            <p:cNvPr name="TextBox 81" id="81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SENHA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3540209" y="8039497"/>
            <a:ext cx="2281173" cy="812714"/>
            <a:chOff x="0" y="0"/>
            <a:chExt cx="3041564" cy="1083619"/>
          </a:xfrm>
        </p:grpSpPr>
        <p:sp>
          <p:nvSpPr>
            <p:cNvPr name="TextBox 84" id="84"/>
            <p:cNvSpPr txBox="true"/>
            <p:nvPr/>
          </p:nvSpPr>
          <p:spPr>
            <a:xfrm rot="0">
              <a:off x="0" y="-19050"/>
              <a:ext cx="3041564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DATE_TIME</a:t>
              </a:r>
            </a:p>
          </p:txBody>
        </p:sp>
        <p:sp>
          <p:nvSpPr>
            <p:cNvPr name="TextBox 85" id="85"/>
            <p:cNvSpPr txBox="true"/>
            <p:nvPr/>
          </p:nvSpPr>
          <p:spPr>
            <a:xfrm rot="0">
              <a:off x="0" y="761872"/>
              <a:ext cx="3041564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7047581" y="3807308"/>
            <a:ext cx="2358978" cy="803710"/>
            <a:chOff x="0" y="0"/>
            <a:chExt cx="3145304" cy="1071613"/>
          </a:xfrm>
        </p:grpSpPr>
        <p:sp>
          <p:nvSpPr>
            <p:cNvPr name="TextBox 87" id="87"/>
            <p:cNvSpPr txBox="true"/>
            <p:nvPr/>
          </p:nvSpPr>
          <p:spPr>
            <a:xfrm rot="0">
              <a:off x="0" y="-19050"/>
              <a:ext cx="3145304" cy="502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24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HK Grotesk Bold Bold"/>
                </a:rPr>
                <a:t>ID</a:t>
              </a:r>
            </a:p>
          </p:txBody>
        </p:sp>
        <p:sp>
          <p:nvSpPr>
            <p:cNvPr name="TextBox 88" id="88"/>
            <p:cNvSpPr txBox="true"/>
            <p:nvPr/>
          </p:nvSpPr>
          <p:spPr>
            <a:xfrm rot="0">
              <a:off x="0" y="749866"/>
              <a:ext cx="3145304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9" id="89"/>
          <p:cNvSpPr txBox="true"/>
          <p:nvPr/>
        </p:nvSpPr>
        <p:spPr>
          <a:xfrm rot="0">
            <a:off x="6576290" y="4892853"/>
            <a:ext cx="1564900" cy="25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</a:p>
        </p:txBody>
      </p:sp>
      <p:sp>
        <p:nvSpPr>
          <p:cNvPr name="TextBox 90" id="90"/>
          <p:cNvSpPr txBox="true"/>
          <p:nvPr/>
        </p:nvSpPr>
        <p:spPr>
          <a:xfrm rot="0">
            <a:off x="7063190" y="5255289"/>
            <a:ext cx="1084269" cy="25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</a:p>
        </p:txBody>
      </p:sp>
      <p:sp>
        <p:nvSpPr>
          <p:cNvPr name="TextBox 91" id="91"/>
          <p:cNvSpPr txBox="true"/>
          <p:nvPr/>
        </p:nvSpPr>
        <p:spPr>
          <a:xfrm rot="0">
            <a:off x="7063190" y="5897765"/>
            <a:ext cx="1084269" cy="25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</a:p>
        </p:txBody>
      </p:sp>
      <p:grpSp>
        <p:nvGrpSpPr>
          <p:cNvPr name="Group 92" id="92"/>
          <p:cNvGrpSpPr/>
          <p:nvPr/>
        </p:nvGrpSpPr>
        <p:grpSpPr>
          <a:xfrm rot="0">
            <a:off x="6788697" y="4394273"/>
            <a:ext cx="1832388" cy="825543"/>
            <a:chOff x="0" y="0"/>
            <a:chExt cx="2443184" cy="1100723"/>
          </a:xfrm>
        </p:grpSpPr>
        <p:sp>
          <p:nvSpPr>
            <p:cNvPr name="TextBox 93" id="93"/>
            <p:cNvSpPr txBox="true"/>
            <p:nvPr/>
          </p:nvSpPr>
          <p:spPr>
            <a:xfrm rot="0">
              <a:off x="0" y="-19050"/>
              <a:ext cx="2443184" cy="522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9"/>
                </a:lnSpc>
                <a:spcBef>
                  <a:spcPct val="0"/>
                </a:spcBef>
              </a:pPr>
              <a:r>
                <a:rPr lang="en-US" sz="2507">
                  <a:solidFill>
                    <a:srgbClr val="000000"/>
                  </a:solidFill>
                  <a:latin typeface="HK Grotesk Bold Bold"/>
                </a:rPr>
                <a:t>NOME</a:t>
              </a:r>
            </a:p>
          </p:txBody>
        </p:sp>
        <p:sp>
          <p:nvSpPr>
            <p:cNvPr name="TextBox 94" id="94"/>
            <p:cNvSpPr txBox="true"/>
            <p:nvPr/>
          </p:nvSpPr>
          <p:spPr>
            <a:xfrm rot="0">
              <a:off x="0" y="774348"/>
              <a:ext cx="2443184" cy="33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6298563" y="5513521"/>
            <a:ext cx="2226776" cy="825543"/>
            <a:chOff x="0" y="0"/>
            <a:chExt cx="2969035" cy="1100723"/>
          </a:xfrm>
        </p:grpSpPr>
        <p:sp>
          <p:nvSpPr>
            <p:cNvPr name="TextBox 96" id="96"/>
            <p:cNvSpPr txBox="true"/>
            <p:nvPr/>
          </p:nvSpPr>
          <p:spPr>
            <a:xfrm rot="0">
              <a:off x="0" y="-19050"/>
              <a:ext cx="2969035" cy="522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9"/>
                </a:lnSpc>
                <a:spcBef>
                  <a:spcPct val="0"/>
                </a:spcBef>
              </a:pPr>
              <a:r>
                <a:rPr lang="en-US" sz="2507">
                  <a:solidFill>
                    <a:srgbClr val="000000"/>
                  </a:solidFill>
                  <a:latin typeface="HK Grotesk Bold Bold"/>
                </a:rPr>
                <a:t>LOCALIDADE</a:t>
              </a:r>
            </a:p>
          </p:txBody>
        </p:sp>
        <p:sp>
          <p:nvSpPr>
            <p:cNvPr name="TextBox 97" id="97"/>
            <p:cNvSpPr txBox="true"/>
            <p:nvPr/>
          </p:nvSpPr>
          <p:spPr>
            <a:xfrm rot="0">
              <a:off x="0" y="774348"/>
              <a:ext cx="2969035" cy="33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12380657" y="5354263"/>
            <a:ext cx="1084269" cy="812714"/>
            <a:chOff x="0" y="0"/>
            <a:chExt cx="1445692" cy="1083619"/>
          </a:xfrm>
        </p:grpSpPr>
        <p:sp>
          <p:nvSpPr>
            <p:cNvPr name="TextBox 99" id="99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TIPO</a:t>
              </a:r>
            </a:p>
          </p:txBody>
        </p:sp>
        <p:sp>
          <p:nvSpPr>
            <p:cNvPr name="TextBox 100" id="100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12350387" y="4789070"/>
            <a:ext cx="1084269" cy="812714"/>
            <a:chOff x="0" y="0"/>
            <a:chExt cx="1445692" cy="1083619"/>
          </a:xfrm>
        </p:grpSpPr>
        <p:sp>
          <p:nvSpPr>
            <p:cNvPr name="TextBox 102" id="102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NOME</a:t>
              </a:r>
            </a:p>
          </p:txBody>
        </p:sp>
        <p:sp>
          <p:nvSpPr>
            <p:cNvPr name="TextBox 103" id="103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4" id="104"/>
          <p:cNvSpPr txBox="true"/>
          <p:nvPr/>
        </p:nvSpPr>
        <p:spPr>
          <a:xfrm rot="0">
            <a:off x="11875030" y="4742974"/>
            <a:ext cx="2074869" cy="25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</a:p>
        </p:txBody>
      </p:sp>
      <p:grpSp>
        <p:nvGrpSpPr>
          <p:cNvPr name="Group 105" id="105"/>
          <p:cNvGrpSpPr/>
          <p:nvPr/>
        </p:nvGrpSpPr>
        <p:grpSpPr>
          <a:xfrm rot="0">
            <a:off x="12319404" y="5930130"/>
            <a:ext cx="1084269" cy="812714"/>
            <a:chOff x="0" y="0"/>
            <a:chExt cx="1445692" cy="1083619"/>
          </a:xfrm>
        </p:grpSpPr>
        <p:sp>
          <p:nvSpPr>
            <p:cNvPr name="TextBox 106" id="106"/>
            <p:cNvSpPr txBox="true"/>
            <p:nvPr/>
          </p:nvSpPr>
          <p:spPr>
            <a:xfrm rot="0">
              <a:off x="0" y="-19050"/>
              <a:ext cx="1445692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GRAUS</a:t>
              </a:r>
            </a:p>
          </p:txBody>
        </p:sp>
        <p:sp>
          <p:nvSpPr>
            <p:cNvPr name="TextBox 107" id="107"/>
            <p:cNvSpPr txBox="true"/>
            <p:nvPr/>
          </p:nvSpPr>
          <p:spPr>
            <a:xfrm rot="0">
              <a:off x="0" y="76187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8" id="108"/>
          <p:cNvSpPr txBox="true"/>
          <p:nvPr/>
        </p:nvSpPr>
        <p:spPr>
          <a:xfrm rot="0">
            <a:off x="11841224" y="7055493"/>
            <a:ext cx="2363604" cy="24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6"/>
              </a:lnSpc>
              <a:spcBef>
                <a:spcPct val="0"/>
              </a:spcBef>
            </a:pPr>
          </a:p>
        </p:txBody>
      </p:sp>
      <p:sp>
        <p:nvSpPr>
          <p:cNvPr name="TextBox 109" id="109"/>
          <p:cNvSpPr txBox="true"/>
          <p:nvPr/>
        </p:nvSpPr>
        <p:spPr>
          <a:xfrm rot="0">
            <a:off x="9085960" y="4758029"/>
            <a:ext cx="2402857" cy="25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55"/>
              </a:lnSpc>
              <a:spcBef>
                <a:spcPct val="0"/>
              </a:spcBef>
            </a:pPr>
          </a:p>
        </p:txBody>
      </p:sp>
      <p:grpSp>
        <p:nvGrpSpPr>
          <p:cNvPr name="Group 110" id="110"/>
          <p:cNvGrpSpPr/>
          <p:nvPr/>
        </p:nvGrpSpPr>
        <p:grpSpPr>
          <a:xfrm rot="0">
            <a:off x="9603140" y="4730956"/>
            <a:ext cx="1084269" cy="785422"/>
            <a:chOff x="0" y="0"/>
            <a:chExt cx="1445692" cy="1047229"/>
          </a:xfrm>
        </p:grpSpPr>
        <p:sp>
          <p:nvSpPr>
            <p:cNvPr name="TextBox 111" id="111"/>
            <p:cNvSpPr txBox="true"/>
            <p:nvPr/>
          </p:nvSpPr>
          <p:spPr>
            <a:xfrm rot="0">
              <a:off x="0" y="-19050"/>
              <a:ext cx="1445692" cy="478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HK Grotesk Bold Bold"/>
                </a:rPr>
                <a:t>NOME</a:t>
              </a:r>
            </a:p>
          </p:txBody>
        </p:sp>
        <p:sp>
          <p:nvSpPr>
            <p:cNvPr name="TextBox 112" id="112"/>
            <p:cNvSpPr txBox="true"/>
            <p:nvPr/>
          </p:nvSpPr>
          <p:spPr>
            <a:xfrm rot="0">
              <a:off x="0" y="725482"/>
              <a:ext cx="1445692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6401974" y="6140896"/>
            <a:ext cx="2018667" cy="810615"/>
            <a:chOff x="0" y="0"/>
            <a:chExt cx="2691557" cy="1080820"/>
          </a:xfrm>
        </p:grpSpPr>
        <p:sp>
          <p:nvSpPr>
            <p:cNvPr name="TextBox 114" id="114"/>
            <p:cNvSpPr txBox="true"/>
            <p:nvPr/>
          </p:nvSpPr>
          <p:spPr>
            <a:xfrm rot="0">
              <a:off x="0" y="-19050"/>
              <a:ext cx="2691557" cy="502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33"/>
                </a:lnSpc>
                <a:spcBef>
                  <a:spcPct val="0"/>
                </a:spcBef>
              </a:pPr>
              <a:r>
                <a:rPr lang="en-US" sz="2407">
                  <a:solidFill>
                    <a:srgbClr val="000000"/>
                  </a:solidFill>
                  <a:latin typeface="HK Grotesk Bold Bold"/>
                </a:rPr>
                <a:t>TEMP_ATUAL</a:t>
              </a: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0" y="754445"/>
              <a:ext cx="2691557" cy="33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8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6" id="11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86221" y="6613801"/>
            <a:ext cx="2564543" cy="564199"/>
          </a:xfrm>
          <a:prstGeom prst="rect">
            <a:avLst/>
          </a:prstGeom>
        </p:spPr>
      </p:pic>
      <p:grpSp>
        <p:nvGrpSpPr>
          <p:cNvPr name="Group 117" id="117"/>
          <p:cNvGrpSpPr/>
          <p:nvPr/>
        </p:nvGrpSpPr>
        <p:grpSpPr>
          <a:xfrm rot="0">
            <a:off x="6446909" y="6727604"/>
            <a:ext cx="2018667" cy="810615"/>
            <a:chOff x="0" y="0"/>
            <a:chExt cx="2691557" cy="1080820"/>
          </a:xfrm>
        </p:grpSpPr>
        <p:sp>
          <p:nvSpPr>
            <p:cNvPr name="TextBox 118" id="118"/>
            <p:cNvSpPr txBox="true"/>
            <p:nvPr/>
          </p:nvSpPr>
          <p:spPr>
            <a:xfrm rot="0">
              <a:off x="0" y="-19050"/>
              <a:ext cx="2691557" cy="502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33"/>
                </a:lnSpc>
                <a:spcBef>
                  <a:spcPct val="0"/>
                </a:spcBef>
              </a:pPr>
              <a:r>
                <a:rPr lang="en-US" sz="2407">
                  <a:solidFill>
                    <a:srgbClr val="000000"/>
                  </a:solidFill>
                  <a:latin typeface="HK Grotesk Bold Bold"/>
                </a:rPr>
                <a:t>UMI_ATUAL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0" y="754445"/>
              <a:ext cx="2691557" cy="33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0" id="120"/>
          <p:cNvGrpSpPr/>
          <p:nvPr/>
        </p:nvGrpSpPr>
        <p:grpSpPr>
          <a:xfrm rot="0">
            <a:off x="6510187" y="7278811"/>
            <a:ext cx="2018667" cy="810615"/>
            <a:chOff x="0" y="0"/>
            <a:chExt cx="2691557" cy="1080820"/>
          </a:xfrm>
        </p:grpSpPr>
        <p:sp>
          <p:nvSpPr>
            <p:cNvPr name="TextBox 121" id="121"/>
            <p:cNvSpPr txBox="true"/>
            <p:nvPr/>
          </p:nvSpPr>
          <p:spPr>
            <a:xfrm rot="0">
              <a:off x="0" y="-19050"/>
              <a:ext cx="2691557" cy="502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33"/>
                </a:lnSpc>
                <a:spcBef>
                  <a:spcPct val="0"/>
                </a:spcBef>
              </a:pPr>
              <a:r>
                <a:rPr lang="en-US" sz="2407">
                  <a:solidFill>
                    <a:srgbClr val="000000"/>
                  </a:solidFill>
                  <a:latin typeface="HK Grotesk Bold Bold"/>
                </a:rPr>
                <a:t>DATE_TIME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0" y="754445"/>
              <a:ext cx="2691557" cy="33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8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23" id="12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42413" y="3210476"/>
            <a:ext cx="397554" cy="379483"/>
          </a:xfrm>
          <a:prstGeom prst="rect">
            <a:avLst/>
          </a:prstGeom>
        </p:spPr>
      </p:pic>
      <p:pic>
        <p:nvPicPr>
          <p:cNvPr name="Picture 124" id="12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22959" y="1750514"/>
            <a:ext cx="397554" cy="379483"/>
          </a:xfrm>
          <a:prstGeom prst="rect">
            <a:avLst/>
          </a:prstGeom>
        </p:spPr>
      </p:pic>
      <p:pic>
        <p:nvPicPr>
          <p:cNvPr name="Picture 125" id="12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4896" y="3600838"/>
            <a:ext cx="397554" cy="379483"/>
          </a:xfrm>
          <a:prstGeom prst="rect">
            <a:avLst/>
          </a:prstGeom>
        </p:spPr>
      </p:pic>
      <p:grpSp>
        <p:nvGrpSpPr>
          <p:cNvPr name="Group 126" id="126"/>
          <p:cNvGrpSpPr/>
          <p:nvPr/>
        </p:nvGrpSpPr>
        <p:grpSpPr>
          <a:xfrm rot="0">
            <a:off x="6633188" y="4985921"/>
            <a:ext cx="1832388" cy="825543"/>
            <a:chOff x="0" y="0"/>
            <a:chExt cx="2443184" cy="1100723"/>
          </a:xfrm>
        </p:grpSpPr>
        <p:sp>
          <p:nvSpPr>
            <p:cNvPr name="TextBox 127" id="127"/>
            <p:cNvSpPr txBox="true"/>
            <p:nvPr/>
          </p:nvSpPr>
          <p:spPr>
            <a:xfrm rot="0">
              <a:off x="0" y="-19050"/>
              <a:ext cx="2443184" cy="522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9"/>
                </a:lnSpc>
                <a:spcBef>
                  <a:spcPct val="0"/>
                </a:spcBef>
              </a:pPr>
              <a:r>
                <a:rPr lang="en-US" sz="2507">
                  <a:solidFill>
                    <a:srgbClr val="000000"/>
                  </a:solidFill>
                  <a:latin typeface="HK Grotesk Bold Bold"/>
                </a:rPr>
                <a:t>STATUS</a:t>
              </a:r>
            </a:p>
          </p:txBody>
        </p:sp>
        <p:sp>
          <p:nvSpPr>
            <p:cNvPr name="TextBox 128" id="128"/>
            <p:cNvSpPr txBox="true"/>
            <p:nvPr/>
          </p:nvSpPr>
          <p:spPr>
            <a:xfrm rot="0">
              <a:off x="0" y="774348"/>
              <a:ext cx="2443184" cy="33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9" id="129"/>
          <p:cNvGrpSpPr/>
          <p:nvPr/>
        </p:nvGrpSpPr>
        <p:grpSpPr>
          <a:xfrm rot="0">
            <a:off x="9906114" y="4160609"/>
            <a:ext cx="1101384" cy="825543"/>
            <a:chOff x="0" y="0"/>
            <a:chExt cx="1468512" cy="1100723"/>
          </a:xfrm>
        </p:grpSpPr>
        <p:sp>
          <p:nvSpPr>
            <p:cNvPr name="TextBox 130" id="130"/>
            <p:cNvSpPr txBox="true"/>
            <p:nvPr/>
          </p:nvSpPr>
          <p:spPr>
            <a:xfrm rot="0">
              <a:off x="0" y="-19050"/>
              <a:ext cx="1468512" cy="522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9"/>
                </a:lnSpc>
                <a:spcBef>
                  <a:spcPct val="0"/>
                </a:spcBef>
              </a:pPr>
              <a:r>
                <a:rPr lang="en-US" sz="2507">
                  <a:solidFill>
                    <a:srgbClr val="000000"/>
                  </a:solidFill>
                  <a:latin typeface="HK Grotesk Bold Bold"/>
                </a:rPr>
                <a:t>ID</a:t>
              </a:r>
            </a:p>
          </p:txBody>
        </p:sp>
        <p:sp>
          <p:nvSpPr>
            <p:cNvPr name="TextBox 131" id="131"/>
            <p:cNvSpPr txBox="true"/>
            <p:nvPr/>
          </p:nvSpPr>
          <p:spPr>
            <a:xfrm rot="0">
              <a:off x="0" y="774348"/>
              <a:ext cx="1468512" cy="33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2" id="132"/>
          <p:cNvGrpSpPr/>
          <p:nvPr/>
        </p:nvGrpSpPr>
        <p:grpSpPr>
          <a:xfrm rot="0">
            <a:off x="12638874" y="4198246"/>
            <a:ext cx="1101384" cy="825543"/>
            <a:chOff x="0" y="0"/>
            <a:chExt cx="1468512" cy="1100723"/>
          </a:xfrm>
        </p:grpSpPr>
        <p:sp>
          <p:nvSpPr>
            <p:cNvPr name="TextBox 133" id="133"/>
            <p:cNvSpPr txBox="true"/>
            <p:nvPr/>
          </p:nvSpPr>
          <p:spPr>
            <a:xfrm rot="0">
              <a:off x="0" y="-19050"/>
              <a:ext cx="1468512" cy="522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9"/>
                </a:lnSpc>
                <a:spcBef>
                  <a:spcPct val="0"/>
                </a:spcBef>
              </a:pPr>
              <a:r>
                <a:rPr lang="en-US" sz="2507">
                  <a:solidFill>
                    <a:srgbClr val="000000"/>
                  </a:solidFill>
                  <a:latin typeface="HK Grotesk Bold Bold"/>
                </a:rPr>
                <a:t>ID</a:t>
              </a:r>
            </a:p>
          </p:txBody>
        </p:sp>
        <p:sp>
          <p:nvSpPr>
            <p:cNvPr name="TextBox 134" id="134"/>
            <p:cNvSpPr txBox="true"/>
            <p:nvPr/>
          </p:nvSpPr>
          <p:spPr>
            <a:xfrm rot="0">
              <a:off x="0" y="774348"/>
              <a:ext cx="1468512" cy="33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5" id="135"/>
          <p:cNvGrpSpPr/>
          <p:nvPr/>
        </p:nvGrpSpPr>
        <p:grpSpPr>
          <a:xfrm rot="0">
            <a:off x="11924734" y="6464643"/>
            <a:ext cx="2356474" cy="812714"/>
            <a:chOff x="0" y="0"/>
            <a:chExt cx="3141965" cy="1083619"/>
          </a:xfrm>
        </p:grpSpPr>
        <p:sp>
          <p:nvSpPr>
            <p:cNvPr name="TextBox 136" id="136"/>
            <p:cNvSpPr txBox="true"/>
            <p:nvPr/>
          </p:nvSpPr>
          <p:spPr>
            <a:xfrm rot="0">
              <a:off x="0" y="-19050"/>
              <a:ext cx="3141965" cy="514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0"/>
                </a:lnSpc>
                <a:spcBef>
                  <a:spcPct val="0"/>
                </a:spcBef>
              </a:pPr>
              <a:r>
                <a:rPr lang="en-US" sz="2468">
                  <a:solidFill>
                    <a:srgbClr val="000000"/>
                  </a:solidFill>
                  <a:latin typeface="HK Grotesk Bold Bold"/>
                </a:rPr>
                <a:t>DATE_TIME</a:t>
              </a:r>
            </a:p>
          </p:txBody>
        </p:sp>
        <p:sp>
          <p:nvSpPr>
            <p:cNvPr name="TextBox 137" id="137"/>
            <p:cNvSpPr txBox="true"/>
            <p:nvPr/>
          </p:nvSpPr>
          <p:spPr>
            <a:xfrm rot="0">
              <a:off x="0" y="761872"/>
              <a:ext cx="3141965" cy="33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5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38" id="13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82929" y="6308555"/>
            <a:ext cx="2524691" cy="555432"/>
          </a:xfrm>
          <a:prstGeom prst="rect">
            <a:avLst/>
          </a:prstGeom>
        </p:spPr>
      </p:pic>
      <p:pic>
        <p:nvPicPr>
          <p:cNvPr name="Picture 139" id="13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82929" y="5744846"/>
            <a:ext cx="2524691" cy="555432"/>
          </a:xfrm>
          <a:prstGeom prst="rect">
            <a:avLst/>
          </a:prstGeom>
        </p:spPr>
      </p:pic>
      <p:pic>
        <p:nvPicPr>
          <p:cNvPr name="Picture 140" id="14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82929" y="6882325"/>
            <a:ext cx="2524691" cy="555432"/>
          </a:xfrm>
          <a:prstGeom prst="rect">
            <a:avLst/>
          </a:prstGeom>
        </p:spPr>
      </p:pic>
      <p:sp>
        <p:nvSpPr>
          <p:cNvPr name="TextBox 141" id="141"/>
          <p:cNvSpPr txBox="true"/>
          <p:nvPr/>
        </p:nvSpPr>
        <p:spPr>
          <a:xfrm rot="0">
            <a:off x="9343600" y="5826694"/>
            <a:ext cx="2064021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HK Grotesk Bold Bold"/>
              </a:rPr>
              <a:t>TEMP_MIN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9343600" y="6409869"/>
            <a:ext cx="2064021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HK Grotesk Bold Bold"/>
              </a:rPr>
              <a:t>UMI_MAX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9406559" y="6971516"/>
            <a:ext cx="2468471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HK Grotesk Bold Bold"/>
              </a:rPr>
              <a:t>UMI_MIN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9183793" y="5255658"/>
            <a:ext cx="2064021" cy="36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HK Grotesk Bold Bold"/>
              </a:rPr>
              <a:t>TEMP_MAX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35795" y="8798560"/>
            <a:ext cx="1752205" cy="1752205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1418339" y="1304178"/>
            <a:ext cx="9525" cy="1906172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5" id="5"/>
          <p:cNvSpPr/>
          <p:nvPr/>
        </p:nvSpPr>
        <p:spPr>
          <a:xfrm rot="0">
            <a:off x="11471364" y="4299176"/>
            <a:ext cx="9525" cy="1906172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6" id="6"/>
          <p:cNvSpPr/>
          <p:nvPr/>
        </p:nvSpPr>
        <p:spPr>
          <a:xfrm rot="0">
            <a:off x="11549491" y="7350599"/>
            <a:ext cx="9525" cy="1906172"/>
          </a:xfrm>
          <a:prstGeom prst="rect">
            <a:avLst/>
          </a:prstGeom>
          <a:solidFill>
            <a:srgbClr val="191818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313389" y="7305217"/>
            <a:ext cx="1817904" cy="180468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650283"/>
            <a:ext cx="1790024" cy="121396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4026663"/>
            <a:ext cx="2000429" cy="217868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4969" y="3843020"/>
            <a:ext cx="4800960" cy="255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59"/>
              </a:lnSpc>
            </a:pPr>
            <a:r>
              <a:rPr lang="en-US" sz="5199">
                <a:solidFill>
                  <a:srgbClr val="191818"/>
                </a:solidFill>
                <a:latin typeface="Noto Serif"/>
              </a:rPr>
              <a:t>Nossa  tecnologia</a:t>
            </a:r>
          </a:p>
          <a:p>
            <a:pPr>
              <a:lnSpc>
                <a:spcPts val="6759"/>
              </a:lnSpc>
            </a:pPr>
            <a:r>
              <a:rPr lang="en-US" sz="5199">
                <a:solidFill>
                  <a:srgbClr val="7ED957"/>
                </a:solidFill>
                <a:latin typeface="Noto Serif"/>
              </a:rPr>
              <a:t>Arduino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16260" y="7832188"/>
            <a:ext cx="6019535" cy="1563272"/>
            <a:chOff x="0" y="0"/>
            <a:chExt cx="8026047" cy="208436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8026047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1593B"/>
                  </a:solidFill>
                  <a:latin typeface="Muli Regular Bold"/>
                </a:rPr>
                <a:t>Contexto 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21593B"/>
                  </a:solidFill>
                  <a:latin typeface="Muli Regular Bold"/>
                </a:rPr>
                <a:t>Tecnologia e negócio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59218"/>
              <a:ext cx="802604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786991" y="1796272"/>
            <a:ext cx="3184895" cy="1067972"/>
            <a:chOff x="0" y="0"/>
            <a:chExt cx="4246527" cy="142396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4246527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21593B"/>
                  </a:solidFill>
                  <a:latin typeface="Muli Regular Bold"/>
                </a:rPr>
                <a:t>Modelo DHT11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98818"/>
              <a:ext cx="424652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840016" y="4728485"/>
            <a:ext cx="4579355" cy="1982372"/>
            <a:chOff x="0" y="0"/>
            <a:chExt cx="6105807" cy="264316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6105807" cy="1273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21593B"/>
                  </a:solidFill>
                  <a:latin typeface="Muli Regular Bold"/>
                </a:rPr>
                <a:t>Tecnologia de Medição de temperatura e umidade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59218"/>
              <a:ext cx="6105807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1206318" y="2100522"/>
            <a:ext cx="101217" cy="5537315"/>
          </a:xfrm>
          <a:prstGeom prst="rect">
            <a:avLst/>
          </a:prstGeom>
          <a:solidFill>
            <a:srgbClr val="100F0D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842069" y="2298499"/>
            <a:ext cx="10364250" cy="4246807"/>
            <a:chOff x="0" y="0"/>
            <a:chExt cx="13819000" cy="56624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2400"/>
              <a:ext cx="13819000" cy="42371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113"/>
                </a:lnSpc>
                <a:spcBef>
                  <a:spcPct val="0"/>
                </a:spcBef>
              </a:pPr>
              <a:r>
                <a:rPr lang="en-US" u="none" sz="8113">
                  <a:solidFill>
                    <a:srgbClr val="100F0D"/>
                  </a:solidFill>
                  <a:latin typeface="Muli Black Bold"/>
                </a:rPr>
                <a:t>+ Controle</a:t>
              </a:r>
            </a:p>
            <a:p>
              <a:pPr algn="ctr" marL="0" indent="0" lvl="0">
                <a:lnSpc>
                  <a:spcPts val="8113"/>
                </a:lnSpc>
                <a:spcBef>
                  <a:spcPct val="0"/>
                </a:spcBef>
              </a:pPr>
              <a:r>
                <a:rPr lang="en-US" u="none" sz="8113">
                  <a:solidFill>
                    <a:srgbClr val="100F0D"/>
                  </a:solidFill>
                  <a:latin typeface="Muli Black Bold"/>
                </a:rPr>
                <a:t>+ Eficiência</a:t>
              </a:r>
            </a:p>
            <a:p>
              <a:pPr algn="ctr" marL="0" indent="0" lvl="0">
                <a:lnSpc>
                  <a:spcPts val="8113"/>
                </a:lnSpc>
                <a:spcBef>
                  <a:spcPct val="0"/>
                </a:spcBef>
              </a:pPr>
              <a:r>
                <a:rPr lang="en-US" u="none" sz="8113">
                  <a:solidFill>
                    <a:srgbClr val="100F0D"/>
                  </a:solidFill>
                  <a:latin typeface="Muli Black Bold"/>
                </a:rPr>
                <a:t>+ Lucro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814546"/>
              <a:ext cx="13819000" cy="847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3839">
                  <a:solidFill>
                    <a:srgbClr val="1A1A1A"/>
                  </a:solidFill>
                  <a:latin typeface="Muli Black"/>
                </a:rPr>
                <a:t>GrãoTech a sua melhor solução!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678148" y="-1036122"/>
            <a:ext cx="3683875" cy="368387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2110367" y="2305718"/>
            <a:ext cx="4409719" cy="5126924"/>
            <a:chOff x="0" y="0"/>
            <a:chExt cx="5879625" cy="683589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0"/>
              <a:ext cx="5879625" cy="1750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10101"/>
                  </a:solidFill>
                  <a:latin typeface="Muli Black Bold"/>
                </a:rPr>
                <a:t>Equipe GrãoTech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92305"/>
              <a:ext cx="5879625" cy="4543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00F0D"/>
                  </a:solidFill>
                  <a:latin typeface="Muli Black Bold"/>
                </a:rPr>
                <a:t>Jefferson Filho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00F0D"/>
                  </a:solidFill>
                  <a:latin typeface="Muli Black Bold"/>
                </a:rPr>
                <a:t>Lucas Bispo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00F0D"/>
                  </a:solidFill>
                  <a:latin typeface="Muli Black Bold"/>
                </a:rPr>
                <a:t>Fabiano Souza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00F0D"/>
                  </a:solidFill>
                  <a:latin typeface="Muli Black Bold"/>
                </a:rPr>
                <a:t>Pedro Lucas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00F0D"/>
                  </a:solidFill>
                  <a:latin typeface="Muli Black Bold"/>
                </a:rPr>
                <a:t>Samuel Vinicios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00F0D"/>
                  </a:solidFill>
                  <a:latin typeface="Muli Black Bold"/>
                </a:rPr>
                <a:t>Rafael Sampaio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100F0D"/>
                  </a:solidFill>
                  <a:latin typeface="Muli Black Bold"/>
                </a:rPr>
                <a:t>Ricardo Souza </a:t>
              </a:r>
            </a:p>
            <a:p>
              <a:pPr algn="just" marL="0" indent="0" lvl="0">
                <a:lnSpc>
                  <a:spcPts val="516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35795" y="8798560"/>
            <a:ext cx="1752205" cy="17522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603" t="0" r="93438" b="0"/>
          <a:stretch>
            <a:fillRect/>
          </a:stretch>
        </p:blipFill>
        <p:spPr>
          <a:xfrm flipH="false" flipV="false" rot="0">
            <a:off x="-205740" y="0"/>
            <a:ext cx="548640" cy="123582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33030" y="3935454"/>
            <a:ext cx="1787231" cy="19858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14381" y="3935454"/>
            <a:ext cx="1700417" cy="194031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733258" y="354647"/>
            <a:ext cx="1282148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erif"/>
              </a:rPr>
              <a:t>Como empresa nós </a:t>
            </a:r>
            <a:r>
              <a:rPr lang="en-US" sz="5199">
                <a:solidFill>
                  <a:srgbClr val="54C286"/>
                </a:solidFill>
                <a:latin typeface="Noto Serif"/>
              </a:rPr>
              <a:t>apoiamos </a:t>
            </a:r>
            <a:r>
              <a:rPr lang="en-US" sz="5199">
                <a:solidFill>
                  <a:srgbClr val="000000"/>
                </a:solidFill>
                <a:latin typeface="Noto Serif"/>
              </a:rPr>
              <a:t>o agronegócio brasileiro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928981" y="6195080"/>
            <a:ext cx="3592492" cy="956505"/>
            <a:chOff x="0" y="0"/>
            <a:chExt cx="4789990" cy="12753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4789990" cy="528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2428">
                  <a:solidFill>
                    <a:srgbClr val="21593B"/>
                  </a:solidFill>
                  <a:latin typeface="Muli Regular Bold"/>
                </a:rPr>
                <a:t>Produtores autônomos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81189"/>
              <a:ext cx="4789990" cy="394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80004" y="6128682"/>
            <a:ext cx="3969172" cy="956505"/>
            <a:chOff x="0" y="0"/>
            <a:chExt cx="5292230" cy="12753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5292230" cy="528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9"/>
                </a:lnSpc>
              </a:pPr>
              <a:r>
                <a:rPr lang="en-US" sz="2428">
                  <a:solidFill>
                    <a:srgbClr val="21593B"/>
                  </a:solidFill>
                  <a:latin typeface="Muli Regular Bold"/>
                </a:rPr>
                <a:t>Empresas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81189"/>
              <a:ext cx="5292230" cy="394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sp>
        <p:nvSpPr>
          <p:cNvPr name="AutoShape 14" id="14"/>
          <p:cNvSpPr/>
          <p:nvPr/>
        </p:nvSpPr>
        <p:spPr>
          <a:xfrm rot="0">
            <a:off x="17249775" y="8338820"/>
            <a:ext cx="9525" cy="919480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11858647" y="8380095"/>
            <a:ext cx="501799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191818"/>
                </a:solidFill>
                <a:latin typeface="Muli Regular Bold"/>
              </a:rPr>
              <a:t> Contribuir e entender os desafios do agronegócio  é a nossa </a:t>
            </a:r>
            <a:r>
              <a:rPr lang="en-US" sz="2300">
                <a:solidFill>
                  <a:srgbClr val="008037"/>
                </a:solidFill>
                <a:latin typeface="Muli Regular Bold"/>
              </a:rPr>
              <a:t>missão</a:t>
            </a:r>
            <a:r>
              <a:rPr lang="en-US" sz="2300">
                <a:solidFill>
                  <a:srgbClr val="191818"/>
                </a:solidFill>
                <a:latin typeface="Muli Regular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155561"/>
            <a:ext cx="9525" cy="2367670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3" id="3"/>
          <p:cNvSpPr/>
          <p:nvPr/>
        </p:nvSpPr>
        <p:spPr>
          <a:xfrm rot="0">
            <a:off x="12726365" y="6155561"/>
            <a:ext cx="9525" cy="2367670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4" id="4"/>
          <p:cNvSpPr/>
          <p:nvPr/>
        </p:nvSpPr>
        <p:spPr>
          <a:xfrm rot="0">
            <a:off x="6691795" y="6155561"/>
            <a:ext cx="9525" cy="2367670"/>
          </a:xfrm>
          <a:prstGeom prst="rect">
            <a:avLst/>
          </a:prstGeom>
          <a:solidFill>
            <a:srgbClr val="191818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35795" y="8798560"/>
            <a:ext cx="1752205" cy="17522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49753" y="3921565"/>
            <a:ext cx="1900687" cy="17659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32367" y="3773046"/>
            <a:ext cx="1283119" cy="20756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10242" y="3921565"/>
            <a:ext cx="1561144" cy="202030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450440" y="156845"/>
            <a:ext cx="9937160" cy="169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</a:pPr>
            <a:r>
              <a:rPr lang="en-US" sz="5199">
                <a:solidFill>
                  <a:srgbClr val="191818"/>
                </a:solidFill>
                <a:latin typeface="Noto Serif"/>
              </a:rPr>
              <a:t>Contexto</a:t>
            </a:r>
          </a:p>
          <a:p>
            <a:pPr algn="ctr">
              <a:lnSpc>
                <a:spcPts val="6759"/>
              </a:lnSpc>
            </a:pPr>
            <a:r>
              <a:rPr lang="en-US" sz="5199">
                <a:solidFill>
                  <a:srgbClr val="54C286"/>
                </a:solidFill>
                <a:latin typeface="Noto Serif"/>
              </a:rPr>
              <a:t>Agronegócio no Brasil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24000" y="6233697"/>
            <a:ext cx="4142410" cy="2219329"/>
            <a:chOff x="0" y="0"/>
            <a:chExt cx="5523213" cy="295910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552321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1593B"/>
                  </a:solidFill>
                  <a:latin typeface="Muli Regular Bold"/>
                </a:rPr>
                <a:t>Produção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10925"/>
              <a:ext cx="5523213" cy="194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sz="2100">
                  <a:solidFill>
                    <a:srgbClr val="191818"/>
                  </a:solidFill>
                  <a:latin typeface="Muli Regular"/>
                </a:rPr>
                <a:t>O Brasil sendo o 4º maior em produção de grãos, é o segundo maior exportador do mundo, com 19% do mercado internacional.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13869" y="6118596"/>
            <a:ext cx="4553890" cy="2590804"/>
            <a:chOff x="0" y="0"/>
            <a:chExt cx="6071853" cy="34544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607185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1593B"/>
                  </a:solidFill>
                  <a:latin typeface="Muli Regular Bold"/>
                </a:rPr>
                <a:t>Exportação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10925"/>
              <a:ext cx="6071853" cy="244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91818"/>
                  </a:solidFill>
                  <a:latin typeface="Muli Regular"/>
                </a:rPr>
                <a:t>Ano passado, alcançou o 1º lugar, com 126 milhões de toneladas produzidas e 83 milhões exportadas, que correspondem a 50% do comércio mundial de soja.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185552" y="6103544"/>
            <a:ext cx="4576750" cy="2590804"/>
            <a:chOff x="0" y="0"/>
            <a:chExt cx="6102333" cy="345440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610233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21593B"/>
                  </a:solidFill>
                  <a:latin typeface="Muli Regular Bold"/>
                </a:rPr>
                <a:t>Armazenamento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10925"/>
              <a:ext cx="6102333" cy="244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91818"/>
                  </a:solidFill>
                  <a:latin typeface="Muli Regular"/>
                </a:rPr>
                <a:t>A armazenagem de grãos é a técnica que consiste em preservar os grãos produzidos com o objetivo de proteger suas características desde a colheita até a distribuição.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602320" y="194945"/>
            <a:ext cx="2565665" cy="252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2"/>
              </a:lnSpc>
            </a:pPr>
            <a:r>
              <a:rPr lang="en-US" sz="2760">
                <a:solidFill>
                  <a:srgbClr val="191818"/>
                </a:solidFill>
                <a:latin typeface="Muli Black Bold"/>
              </a:rPr>
              <a:t>Semear o futuro é </a:t>
            </a:r>
          </a:p>
          <a:p>
            <a:pPr algn="just">
              <a:lnSpc>
                <a:spcPts val="3312"/>
              </a:lnSpc>
            </a:pPr>
            <a:r>
              <a:rPr lang="en-US" sz="2760">
                <a:solidFill>
                  <a:srgbClr val="54C286"/>
                </a:solidFill>
                <a:latin typeface="Muli Black Bold"/>
              </a:rPr>
              <a:t>importante</a:t>
            </a:r>
            <a:r>
              <a:rPr lang="en-US" sz="2760">
                <a:solidFill>
                  <a:srgbClr val="191818"/>
                </a:solidFill>
                <a:latin typeface="Muli Black Bold"/>
              </a:rPr>
              <a:t>. </a:t>
            </a:r>
          </a:p>
          <a:p>
            <a:pPr>
              <a:lnSpc>
                <a:spcPts val="3312"/>
              </a:lnSpc>
            </a:pPr>
            <a:r>
              <a:rPr lang="en-US" sz="2760">
                <a:solidFill>
                  <a:srgbClr val="191818"/>
                </a:solidFill>
                <a:latin typeface="Muli Black Bold"/>
              </a:rPr>
              <a:t>Cuidar dos alimentos é </a:t>
            </a:r>
          </a:p>
          <a:p>
            <a:pPr algn="just">
              <a:lnSpc>
                <a:spcPts val="3312"/>
              </a:lnSpc>
            </a:pPr>
            <a:r>
              <a:rPr lang="en-US" sz="2760">
                <a:solidFill>
                  <a:srgbClr val="54C286"/>
                </a:solidFill>
                <a:latin typeface="Muli Black Bold"/>
              </a:rPr>
              <a:t>essencial</a:t>
            </a:r>
            <a:r>
              <a:rPr lang="en-US" sz="2760">
                <a:solidFill>
                  <a:srgbClr val="191818"/>
                </a:solidFill>
                <a:latin typeface="Muli Black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63441" y="4582068"/>
            <a:ext cx="54044" cy="3186860"/>
          </a:xfrm>
          <a:prstGeom prst="rect">
            <a:avLst/>
          </a:prstGeom>
          <a:solidFill>
            <a:srgbClr val="191818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498497" y="8775786"/>
            <a:ext cx="1752205" cy="1752205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77729" y="3346747"/>
            <a:ext cx="832622" cy="12477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58199" y="3530725"/>
            <a:ext cx="471683" cy="42744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68033" y="3236725"/>
            <a:ext cx="982211" cy="1015443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6660281" y="4582068"/>
            <a:ext cx="54044" cy="3186860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9" id="9"/>
          <p:cNvSpPr/>
          <p:nvPr/>
        </p:nvSpPr>
        <p:spPr>
          <a:xfrm rot="0">
            <a:off x="12215261" y="4582068"/>
            <a:ext cx="54044" cy="3186860"/>
          </a:xfrm>
          <a:prstGeom prst="rect">
            <a:avLst/>
          </a:prstGeom>
          <a:solidFill>
            <a:srgbClr val="191818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71270" y="3346747"/>
            <a:ext cx="1179170" cy="123532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489619" y="585470"/>
            <a:ext cx="9937160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</a:pPr>
            <a:r>
              <a:rPr lang="en-US" sz="5199">
                <a:solidFill>
                  <a:srgbClr val="191818"/>
                </a:solidFill>
                <a:latin typeface="Noto Serif"/>
              </a:rPr>
              <a:t>Problemas e Desafios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49241" y="4872087"/>
            <a:ext cx="4315364" cy="2414429"/>
            <a:chOff x="0" y="0"/>
            <a:chExt cx="5753818" cy="321923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5753818" cy="562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9"/>
                </a:lnSpc>
              </a:pPr>
              <a:r>
                <a:rPr lang="en-US" sz="2549">
                  <a:solidFill>
                    <a:srgbClr val="21593B"/>
                  </a:solidFill>
                  <a:latin typeface="Muli Regular Bold"/>
                </a:rPr>
                <a:t>Mudanças climáticas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23669"/>
              <a:ext cx="5753818" cy="2395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1"/>
                </a:lnSpc>
              </a:pPr>
              <a:r>
                <a:rPr lang="en-US" sz="2094">
                  <a:solidFill>
                    <a:srgbClr val="191818"/>
                  </a:solidFill>
                  <a:latin typeface="Muli Regular"/>
                </a:rPr>
                <a:t>As mudanças climáticas provocaram uma redução de produção de 41 milhões de toneladas de grãos nas últimas duas safras brasileiras,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55359" y="4872087"/>
            <a:ext cx="4877364" cy="2778689"/>
            <a:chOff x="0" y="0"/>
            <a:chExt cx="6503151" cy="370491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6503151" cy="562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9"/>
                </a:lnSpc>
              </a:pPr>
              <a:r>
                <a:rPr lang="en-US" sz="2549">
                  <a:solidFill>
                    <a:srgbClr val="21593B"/>
                  </a:solidFill>
                  <a:latin typeface="Muli Regular Bold"/>
                </a:rPr>
                <a:t>Perda de Qualidade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23669"/>
              <a:ext cx="6503151" cy="2881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1"/>
                </a:lnSpc>
              </a:pPr>
              <a:r>
                <a:rPr lang="en-US" sz="2094">
                  <a:solidFill>
                    <a:srgbClr val="191818"/>
                  </a:solidFill>
                  <a:latin typeface="Muli Regular"/>
                </a:rPr>
                <a:t>Há queda na produtividade com implicações na quantidade produzida e, muitas vezes, na qualidade do alimento </a:t>
              </a:r>
              <a:r>
                <a:rPr lang="en-US" sz="2094">
                  <a:solidFill>
                    <a:srgbClr val="191818"/>
                  </a:solidFill>
                  <a:latin typeface="Arimo"/>
                </a:rPr>
                <a:t>intensificando a problemática da segurança alimentar e a arrecadação de recursos do país 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43677" y="4362190"/>
            <a:ext cx="4430922" cy="3507207"/>
            <a:chOff x="0" y="0"/>
            <a:chExt cx="5907896" cy="467627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5907896" cy="5625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9"/>
                </a:lnSpc>
              </a:pPr>
              <a:r>
                <a:rPr lang="en-US" sz="2549">
                  <a:solidFill>
                    <a:srgbClr val="21593B"/>
                  </a:solidFill>
                  <a:latin typeface="Muli Regular Bold"/>
                </a:rPr>
                <a:t>Prejuízos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23669"/>
              <a:ext cx="5907896" cy="3852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1"/>
                </a:lnSpc>
              </a:pPr>
              <a:r>
                <a:rPr lang="en-US" sz="2094">
                  <a:solidFill>
                    <a:srgbClr val="191818"/>
                  </a:solidFill>
                  <a:latin typeface="Muli Regular"/>
                </a:rPr>
                <a:t>Segundo o Instituto de Economia Agrícola (IEA), o estrago ocasionado pela má gestão de temperatura atinge níveis alarmantes. Estima-se que no Brasil em torno de 20% de toda colheita seja perdida devido às más condições de armazenamento.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1450" y="5172581"/>
            <a:ext cx="9525" cy="2367670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3" id="3"/>
          <p:cNvSpPr/>
          <p:nvPr/>
        </p:nvSpPr>
        <p:spPr>
          <a:xfrm rot="0">
            <a:off x="10871633" y="3499458"/>
            <a:ext cx="8312" cy="2066046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4" id="4"/>
          <p:cNvSpPr/>
          <p:nvPr/>
        </p:nvSpPr>
        <p:spPr>
          <a:xfrm rot="0">
            <a:off x="3500776" y="7788706"/>
            <a:ext cx="7699" cy="1913874"/>
          </a:xfrm>
          <a:prstGeom prst="rect">
            <a:avLst/>
          </a:prstGeom>
          <a:solidFill>
            <a:srgbClr val="191818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35795" y="8826477"/>
            <a:ext cx="1752205" cy="175220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47337" y="189865"/>
            <a:ext cx="9937160" cy="838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</a:pPr>
            <a:r>
              <a:rPr lang="en-US" sz="5199">
                <a:solidFill>
                  <a:srgbClr val="191818"/>
                </a:solidFill>
                <a:latin typeface="Noto Serif"/>
              </a:rPr>
              <a:t>Solução </a:t>
            </a:r>
            <a:r>
              <a:rPr lang="en-US" sz="5199">
                <a:solidFill>
                  <a:srgbClr val="010101"/>
                </a:solidFill>
                <a:latin typeface="Noto Serif"/>
              </a:rPr>
              <a:t>Proposta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676662" y="3277982"/>
            <a:ext cx="3649479" cy="1758801"/>
            <a:chOff x="0" y="0"/>
            <a:chExt cx="4865972" cy="23450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4865972" cy="51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1"/>
                </a:lnSpc>
              </a:pPr>
              <a:r>
                <a:rPr lang="en-US" sz="2343">
                  <a:solidFill>
                    <a:srgbClr val="21593B"/>
                  </a:solidFill>
                  <a:latin typeface="Muli Regular Bold"/>
                </a:rPr>
                <a:t>Gerenciamento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44647"/>
              <a:ext cx="4865972" cy="1500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7"/>
                </a:lnSpc>
              </a:pPr>
              <a:r>
                <a:rPr lang="en-US" sz="2148">
                  <a:solidFill>
                    <a:srgbClr val="191818"/>
                  </a:solidFill>
                  <a:latin typeface="Muli Regular"/>
                </a:rPr>
                <a:t>Gerenciar a temperatura dos silos utilizando de hardware e software..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30804" y="3044243"/>
            <a:ext cx="3973757" cy="2521262"/>
            <a:chOff x="0" y="0"/>
            <a:chExt cx="5298343" cy="336168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5298343" cy="541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0"/>
                </a:lnSpc>
              </a:pPr>
              <a:r>
                <a:rPr lang="en-US" sz="2443">
                  <a:solidFill>
                    <a:srgbClr val="21593B"/>
                  </a:solidFill>
                  <a:latin typeface="Muli Regular Bold"/>
                </a:rPr>
                <a:t>Registros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77287"/>
              <a:ext cx="5298343" cy="2484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79"/>
                </a:lnSpc>
                <a:spcBef>
                  <a:spcPct val="0"/>
                </a:spcBef>
              </a:pPr>
              <a:r>
                <a:rPr lang="en-US" sz="2128">
                  <a:solidFill>
                    <a:srgbClr val="191818"/>
                  </a:solidFill>
                  <a:latin typeface="Muli Regular"/>
                </a:rPr>
                <a:t>Registrar os dados</a:t>
              </a:r>
              <a:r>
                <a:rPr lang="en-US" sz="2128">
                  <a:solidFill>
                    <a:srgbClr val="191818"/>
                  </a:solidFill>
                  <a:latin typeface="Arimo"/>
                </a:rPr>
                <a:t> de temperatura, para que o usúario tenha controle das alterações de temperatura no silo.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678514" y="7157058"/>
            <a:ext cx="4032134" cy="2545522"/>
            <a:chOff x="0" y="0"/>
            <a:chExt cx="5376179" cy="339402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5376179" cy="545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3"/>
                </a:lnSpc>
              </a:pPr>
              <a:r>
                <a:rPr lang="en-US" sz="2466">
                  <a:solidFill>
                    <a:srgbClr val="21593B"/>
                  </a:solidFill>
                  <a:latin typeface="Muli Regular Bold"/>
                </a:rPr>
                <a:t>Alertas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76570"/>
              <a:ext cx="5376179" cy="2517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07"/>
                </a:lnSpc>
                <a:spcBef>
                  <a:spcPct val="0"/>
                </a:spcBef>
              </a:pPr>
              <a:r>
                <a:rPr lang="en-US" sz="2148">
                  <a:solidFill>
                    <a:srgbClr val="191818"/>
                  </a:solidFill>
                  <a:latin typeface="Muli Regular"/>
                </a:rPr>
                <a:t>Caso haja um aumento ou diminuição de temperatura que afete os grãos, nosso site emite um alerta, assim dimuindo a perda de grãos.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46504" y="1997096"/>
            <a:ext cx="309795" cy="104714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91080" y="6167996"/>
            <a:ext cx="930438" cy="77019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53428" y="1997096"/>
            <a:ext cx="1100488" cy="788350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0">
            <a:off x="3508476" y="3229626"/>
            <a:ext cx="7699" cy="1913874"/>
          </a:xfrm>
          <a:prstGeom prst="rect">
            <a:avLst/>
          </a:prstGeom>
          <a:solidFill>
            <a:srgbClr val="191818"/>
          </a:solid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53428" y="5860975"/>
            <a:ext cx="1128508" cy="1077212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>
            <a:off x="10879944" y="7636534"/>
            <a:ext cx="8312" cy="2066046"/>
          </a:xfrm>
          <a:prstGeom prst="rect">
            <a:avLst/>
          </a:prstGeom>
          <a:solidFill>
            <a:srgbClr val="191818"/>
          </a:solidFill>
        </p:spPr>
      </p:sp>
      <p:grpSp>
        <p:nvGrpSpPr>
          <p:cNvPr name="Group 23" id="23"/>
          <p:cNvGrpSpPr/>
          <p:nvPr/>
        </p:nvGrpSpPr>
        <p:grpSpPr>
          <a:xfrm rot="0">
            <a:off x="11130804" y="7181318"/>
            <a:ext cx="3973757" cy="2521262"/>
            <a:chOff x="0" y="0"/>
            <a:chExt cx="5298343" cy="336168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47625"/>
              <a:ext cx="5298343" cy="541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0"/>
                </a:lnSpc>
              </a:pPr>
              <a:r>
                <a:rPr lang="en-US" sz="2443">
                  <a:solidFill>
                    <a:srgbClr val="21593B"/>
                  </a:solidFill>
                  <a:latin typeface="Muli Regular Bold"/>
                </a:rPr>
                <a:t>Conforto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877287"/>
              <a:ext cx="5298343" cy="2484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79"/>
                </a:lnSpc>
                <a:spcBef>
                  <a:spcPct val="0"/>
                </a:spcBef>
              </a:pPr>
              <a:r>
                <a:rPr lang="en-US" sz="2128">
                  <a:solidFill>
                    <a:srgbClr val="191818"/>
                  </a:solidFill>
                  <a:latin typeface="Muli Regular"/>
                </a:rPr>
                <a:t>Registrar os dados</a:t>
              </a:r>
              <a:r>
                <a:rPr lang="en-US" sz="2128">
                  <a:solidFill>
                    <a:srgbClr val="191818"/>
                  </a:solidFill>
                  <a:latin typeface="Arimo"/>
                </a:rPr>
                <a:t> de temperatura, para que o usúario tenha controle das alterações de temperatura no silo.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788360" y="1656915"/>
            <a:ext cx="8150" cy="1630998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3" id="3"/>
          <p:cNvSpPr/>
          <p:nvPr/>
        </p:nvSpPr>
        <p:spPr>
          <a:xfrm rot="0">
            <a:off x="3788360" y="4362205"/>
            <a:ext cx="8150" cy="1630998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4" id="4"/>
          <p:cNvSpPr/>
          <p:nvPr/>
        </p:nvSpPr>
        <p:spPr>
          <a:xfrm rot="0">
            <a:off x="3794157" y="7470568"/>
            <a:ext cx="8150" cy="1630998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396675" y="8804771"/>
            <a:ext cx="1725251" cy="1725251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12701687" y="1821715"/>
            <a:ext cx="8150" cy="1630998"/>
          </a:xfrm>
          <a:prstGeom prst="rect">
            <a:avLst/>
          </a:prstGeom>
          <a:solidFill>
            <a:srgbClr val="191818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212773" y="1656915"/>
            <a:ext cx="1186180" cy="163099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56093" y="4362205"/>
            <a:ext cx="1499539" cy="13932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17569" y="7756474"/>
            <a:ext cx="844933" cy="113068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782185">
            <a:off x="2686937" y="7493736"/>
            <a:ext cx="844262" cy="57256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61081">
            <a:off x="5420110" y="3599980"/>
            <a:ext cx="608720" cy="34164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61081">
            <a:off x="5397439" y="6690858"/>
            <a:ext cx="716403" cy="40208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28171" b="10057"/>
          <a:stretch>
            <a:fillRect/>
          </a:stretch>
        </p:blipFill>
        <p:spPr>
          <a:xfrm flipH="false" flipV="false" rot="0">
            <a:off x="10693219" y="2082218"/>
            <a:ext cx="1193718" cy="81650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96259" y="1996154"/>
            <a:ext cx="526484" cy="6350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0516065" y="1877331"/>
            <a:ext cx="1190167" cy="119016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22442" y="2061580"/>
            <a:ext cx="1554022" cy="938241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0">
            <a:off x="12716214" y="5062275"/>
            <a:ext cx="8150" cy="1630998"/>
          </a:xfrm>
          <a:prstGeom prst="rect">
            <a:avLst/>
          </a:prstGeom>
          <a:solidFill>
            <a:srgbClr val="191818"/>
          </a:solid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28171" b="10057"/>
          <a:stretch>
            <a:fillRect/>
          </a:stretch>
        </p:blipFill>
        <p:spPr>
          <a:xfrm flipH="false" flipV="false" rot="0">
            <a:off x="10702752" y="5269031"/>
            <a:ext cx="1262775" cy="86374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6065" y="5269031"/>
            <a:ext cx="1611206" cy="97276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61596" y="5442483"/>
            <a:ext cx="545087" cy="510399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758510" y="2547275"/>
            <a:ext cx="1483593" cy="820992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144933" y="1609290"/>
            <a:ext cx="3942807" cy="133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5"/>
              </a:lnSpc>
            </a:pPr>
            <a:r>
              <a:rPr lang="en-US" sz="1882">
                <a:solidFill>
                  <a:srgbClr val="000000"/>
                </a:solidFill>
                <a:latin typeface="Muli Regular Bold"/>
              </a:rPr>
              <a:t>Cliente procura nossa empresa notando que há um problema de temperatura e umidade no armazenamento de seus grãos.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44933" y="4366793"/>
            <a:ext cx="3942807" cy="167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5"/>
              </a:lnSpc>
            </a:pPr>
            <a:r>
              <a:rPr lang="en-US" sz="1882">
                <a:solidFill>
                  <a:srgbClr val="000000"/>
                </a:solidFill>
                <a:latin typeface="Muli Regular Bold"/>
              </a:rPr>
              <a:t>Nós disponibilizamos para ele a temperatura e umidade ideais e mostramos as funcionalidades do controle de temperatura que a GrãoTech oferece para tal produto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50730" y="7404048"/>
            <a:ext cx="3942807" cy="167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5"/>
              </a:lnSpc>
            </a:pPr>
            <a:r>
              <a:rPr lang="en-US" sz="1882">
                <a:solidFill>
                  <a:srgbClr val="000000"/>
                </a:solidFill>
                <a:latin typeface="Muli Regular Bold"/>
              </a:rPr>
              <a:t>Disponibilizamos nosso hardware para o controle da temperatura e umidade então o cliente faz a instalação nos silos de sua fazenda.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82336" y="1564576"/>
            <a:ext cx="3942807" cy="233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5"/>
              </a:lnSpc>
            </a:pPr>
            <a:r>
              <a:rPr lang="en-US" sz="1882">
                <a:solidFill>
                  <a:srgbClr val="000000"/>
                </a:solidFill>
                <a:latin typeface="Muli Regular Bold"/>
              </a:rPr>
              <a:t>Os dados coletados são mandados para o nosso banco de dados e podem ser visualizados no nosso site. o site mostra a variação de temperatura no silo e avisa caso fique com uma temperatura e umidade que prejudique os grãos.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05013" y="4966470"/>
            <a:ext cx="3942807" cy="200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5"/>
              </a:lnSpc>
            </a:pPr>
            <a:r>
              <a:rPr lang="en-US" sz="1882">
                <a:solidFill>
                  <a:srgbClr val="000000"/>
                </a:solidFill>
                <a:latin typeface="Muli Regular Bold"/>
              </a:rPr>
              <a:t>O cliente visualiza os dados de temperatura e umidade em tempo real, caso os dados estejam fora do comum como alta temperatura ou umidade, o cliente recebe alertas o notificando do mesmo.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8078182" y="7213035"/>
            <a:ext cx="1451428" cy="803192"/>
          </a:xfrm>
          <a:prstGeom prst="rect">
            <a:avLst/>
          </a:prstGeom>
        </p:spPr>
      </p:pic>
      <p:sp>
        <p:nvSpPr>
          <p:cNvPr name="AutoShape 29" id="29"/>
          <p:cNvSpPr/>
          <p:nvPr/>
        </p:nvSpPr>
        <p:spPr>
          <a:xfrm rot="0">
            <a:off x="9089810" y="3699567"/>
            <a:ext cx="115682" cy="3242269"/>
          </a:xfrm>
          <a:prstGeom prst="rect">
            <a:avLst/>
          </a:prstGeom>
          <a:solidFill>
            <a:srgbClr val="7ED957"/>
          </a:solidFill>
        </p:spPr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61081">
            <a:off x="14429438" y="4444475"/>
            <a:ext cx="566179" cy="317768"/>
          </a:xfrm>
          <a:prstGeom prst="rect">
            <a:avLst/>
          </a:prstGeom>
        </p:spPr>
      </p:pic>
      <p:sp>
        <p:nvSpPr>
          <p:cNvPr name="AutoShape 31" id="31"/>
          <p:cNvSpPr/>
          <p:nvPr/>
        </p:nvSpPr>
        <p:spPr>
          <a:xfrm rot="0">
            <a:off x="12709837" y="8036398"/>
            <a:ext cx="8150" cy="1630998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TextBox 32" id="32"/>
          <p:cNvSpPr txBox="true"/>
          <p:nvPr/>
        </p:nvSpPr>
        <p:spPr>
          <a:xfrm rot="0">
            <a:off x="12905013" y="8361781"/>
            <a:ext cx="3942807" cy="66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35"/>
              </a:lnSpc>
            </a:pPr>
            <a:r>
              <a:rPr lang="en-US" sz="1882">
                <a:solidFill>
                  <a:srgbClr val="000000"/>
                </a:solidFill>
                <a:latin typeface="Muli Regular Bold"/>
              </a:rPr>
              <a:t>Cliente evita prejuízos devido a perda de seus grãos.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61081">
            <a:off x="14429438" y="7533943"/>
            <a:ext cx="566179" cy="317768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37784" y="7978695"/>
            <a:ext cx="1489487" cy="1473238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4919313" y="295275"/>
            <a:ext cx="939531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2"/>
              </a:lnSpc>
            </a:pPr>
            <a:r>
              <a:rPr lang="en-US" sz="4835">
                <a:solidFill>
                  <a:srgbClr val="191818"/>
                </a:solidFill>
                <a:latin typeface="Noto Serif"/>
              </a:rPr>
              <a:t>Diagrama de visão de negócio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35795" y="8798560"/>
            <a:ext cx="1752205" cy="175220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59851" y="4697794"/>
            <a:ext cx="2448904" cy="17943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02036" y="4998318"/>
            <a:ext cx="2553176" cy="15414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02522" y="4745419"/>
            <a:ext cx="1752205" cy="17522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41741" y="4926280"/>
            <a:ext cx="2503052" cy="1738484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12134192" y="5547358"/>
            <a:ext cx="983044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75733" y="3441200"/>
            <a:ext cx="489585" cy="48958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21199" y="3471045"/>
            <a:ext cx="489585" cy="48958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68975" y="3487351"/>
            <a:ext cx="522378" cy="522378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425772" y="477050"/>
            <a:ext cx="16230600" cy="1936881"/>
            <a:chOff x="0" y="0"/>
            <a:chExt cx="21640800" cy="258250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21640800" cy="162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Noto Serif"/>
                </a:rPr>
                <a:t>Organização e Gestão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52989" y="1893956"/>
              <a:ext cx="18934822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Muli Regular"/>
                </a:rPr>
                <a:t>Metodologia ágil - Scrum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130163" y="3469775"/>
            <a:ext cx="35262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ice Bold"/>
              </a:rPr>
              <a:t>Reuniões diárias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21199" y="3469775"/>
            <a:ext cx="352620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ice Bold"/>
              </a:rPr>
              <a:t>  Definir Funções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ice Bold"/>
              </a:rPr>
              <a:t>(Equipe)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0526" y="3404370"/>
            <a:ext cx="352620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lice Bold"/>
              </a:rPr>
              <a:t>Definir Requisitos (Sistema)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97799" y="7141341"/>
            <a:ext cx="601190" cy="60119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48785" y="8321738"/>
            <a:ext cx="4299217" cy="953645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0">
            <a:off x="5865146" y="5594983"/>
            <a:ext cx="983044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43651" y="662940"/>
            <a:ext cx="9525" cy="1906172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3" id="3"/>
          <p:cNvSpPr/>
          <p:nvPr/>
        </p:nvSpPr>
        <p:spPr>
          <a:xfrm rot="0">
            <a:off x="10543651" y="3687494"/>
            <a:ext cx="9525" cy="1906172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4" id="4"/>
          <p:cNvSpPr/>
          <p:nvPr/>
        </p:nvSpPr>
        <p:spPr>
          <a:xfrm rot="0">
            <a:off x="10543651" y="6872068"/>
            <a:ext cx="9525" cy="1906172"/>
          </a:xfrm>
          <a:prstGeom prst="rect">
            <a:avLst/>
          </a:prstGeom>
          <a:solidFill>
            <a:srgbClr val="191818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1217940" y="6140548"/>
            <a:ext cx="6019535" cy="4001672"/>
            <a:chOff x="0" y="0"/>
            <a:chExt cx="8026047" cy="53355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8026047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21593B"/>
                  </a:solidFill>
                  <a:latin typeface="Muli Regular Bold"/>
                </a:rPr>
                <a:t>Botões e imagens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98818"/>
              <a:ext cx="8026047" cy="4436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Inicio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Quem somos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Serviços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Fale conosco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Cadastre-se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Login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Saiba mais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398635" y="8775700"/>
            <a:ext cx="1752205" cy="175220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10259" y="914400"/>
            <a:ext cx="1192224" cy="190617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47522" y="3824900"/>
            <a:ext cx="1117699" cy="163135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68271" y="6872068"/>
            <a:ext cx="1476201" cy="6253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62396" y="7825154"/>
            <a:ext cx="687951" cy="68795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24969" y="3843020"/>
            <a:ext cx="4549500" cy="255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59"/>
              </a:lnSpc>
            </a:pPr>
            <a:r>
              <a:rPr lang="en-US" sz="5199">
                <a:solidFill>
                  <a:srgbClr val="191818"/>
                </a:solidFill>
                <a:latin typeface="Noto Serif"/>
              </a:rPr>
              <a:t>Protótipo </a:t>
            </a:r>
          </a:p>
          <a:p>
            <a:pPr>
              <a:lnSpc>
                <a:spcPts val="6759"/>
              </a:lnSpc>
            </a:pPr>
            <a:r>
              <a:rPr lang="en-US" sz="5199">
                <a:solidFill>
                  <a:srgbClr val="010101"/>
                </a:solidFill>
                <a:latin typeface="Noto Serif Bold"/>
              </a:rPr>
              <a:t>Site</a:t>
            </a:r>
            <a:r>
              <a:rPr lang="en-US" sz="5199">
                <a:solidFill>
                  <a:srgbClr val="191818"/>
                </a:solidFill>
                <a:latin typeface="Noto Serif"/>
              </a:rPr>
              <a:t> institucional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255203" y="662940"/>
            <a:ext cx="6019535" cy="1487072"/>
            <a:chOff x="0" y="0"/>
            <a:chExt cx="8026047" cy="198276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8026047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21593B"/>
                  </a:solidFill>
                  <a:latin typeface="Muli Regular Bold"/>
                </a:rPr>
                <a:t>Tecnologias utilizadas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98818"/>
              <a:ext cx="8026047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Figma: Plataforma de prototipagem de projetos de design.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217940" y="3344594"/>
            <a:ext cx="6019535" cy="1906172"/>
            <a:chOff x="0" y="0"/>
            <a:chExt cx="8026047" cy="254156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8026047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21593B"/>
                  </a:solidFill>
                  <a:latin typeface="Muli Regular Bold"/>
                </a:rPr>
                <a:t>Paleta de cores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98818"/>
              <a:ext cx="8026047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Branco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Verde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Preto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342900" cy="10287000"/>
          </a:xfrm>
          <a:prstGeom prst="rect">
            <a:avLst/>
          </a:prstGeom>
          <a:solidFill>
            <a:srgbClr val="CEFFC6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35795" y="8798560"/>
            <a:ext cx="1752205" cy="1752205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528213" y="1028700"/>
            <a:ext cx="9525" cy="1906172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5" id="5"/>
          <p:cNvSpPr/>
          <p:nvPr/>
        </p:nvSpPr>
        <p:spPr>
          <a:xfrm rot="0">
            <a:off x="10528213" y="4190414"/>
            <a:ext cx="9525" cy="1906172"/>
          </a:xfrm>
          <a:prstGeom prst="rect">
            <a:avLst/>
          </a:prstGeom>
          <a:solidFill>
            <a:srgbClr val="191818"/>
          </a:solidFill>
        </p:spPr>
      </p:sp>
      <p:sp>
        <p:nvSpPr>
          <p:cNvPr name="AutoShape 6" id="6"/>
          <p:cNvSpPr/>
          <p:nvPr/>
        </p:nvSpPr>
        <p:spPr>
          <a:xfrm rot="0">
            <a:off x="10528213" y="7352128"/>
            <a:ext cx="9525" cy="1906172"/>
          </a:xfrm>
          <a:prstGeom prst="rect">
            <a:avLst/>
          </a:prstGeom>
          <a:solidFill>
            <a:srgbClr val="191818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67709" y="887741"/>
            <a:ext cx="1961325" cy="218809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28506" y="4341160"/>
            <a:ext cx="1700528" cy="160468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68775" y="7417004"/>
            <a:ext cx="1098151" cy="177642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24969" y="3843020"/>
            <a:ext cx="4549500" cy="255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59"/>
              </a:lnSpc>
            </a:pPr>
            <a:r>
              <a:rPr lang="en-US" sz="5199">
                <a:solidFill>
                  <a:srgbClr val="191818"/>
                </a:solidFill>
                <a:latin typeface="Noto Serif"/>
              </a:rPr>
              <a:t>Simulador Financeiro</a:t>
            </a:r>
          </a:p>
          <a:p>
            <a:pPr>
              <a:lnSpc>
                <a:spcPts val="6759"/>
              </a:lnSpc>
            </a:pPr>
            <a:r>
              <a:rPr lang="en-US" sz="5199">
                <a:solidFill>
                  <a:srgbClr val="7ED957"/>
                </a:solidFill>
                <a:latin typeface="Noto Serif"/>
              </a:rPr>
              <a:t>Case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239765" y="7352128"/>
            <a:ext cx="6019535" cy="1067972"/>
            <a:chOff x="0" y="0"/>
            <a:chExt cx="8026047" cy="142396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8026047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21593B"/>
                  </a:solidFill>
                  <a:latin typeface="Muli Regular Bold"/>
                </a:rPr>
                <a:t>Quantidade de grãos armazenada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98818"/>
              <a:ext cx="802604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 Bold"/>
                </a:rPr>
                <a:t>650.000 Kg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239765" y="1028700"/>
            <a:ext cx="6019535" cy="1067972"/>
            <a:chOff x="0" y="0"/>
            <a:chExt cx="8026047" cy="142396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8026047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21593B"/>
                  </a:solidFill>
                  <a:latin typeface="Muli Regular Bold"/>
                </a:rPr>
                <a:t>Investidora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98818"/>
              <a:ext cx="802604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"/>
                </a:rPr>
                <a:t>Ana Paula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39765" y="4190414"/>
            <a:ext cx="6019535" cy="1487072"/>
            <a:chOff x="0" y="0"/>
            <a:chExt cx="8026047" cy="198276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7625"/>
              <a:ext cx="8026047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21593B"/>
                  </a:solidFill>
                  <a:latin typeface="Muli Regular Bold"/>
                </a:rPr>
                <a:t>Dinheiro investido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98818"/>
              <a:ext cx="8026047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191818"/>
                  </a:solidFill>
                  <a:latin typeface="Muli Regular Bold"/>
                </a:rPr>
                <a:t>R$400.000,00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DAE6xmeuezw</dc:identifier>
  <dcterms:modified xsi:type="dcterms:W3CDTF">2011-08-01T06:04:30Z</dcterms:modified>
  <cp:revision>1</cp:revision>
  <dc:title>GrãoTech - PI</dc:title>
</cp:coreProperties>
</file>